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7" r:id="rId2"/>
    <p:sldId id="258" r:id="rId3"/>
    <p:sldId id="265" r:id="rId4"/>
    <p:sldId id="266" r:id="rId5"/>
    <p:sldId id="267" r:id="rId6"/>
    <p:sldId id="268" r:id="rId7"/>
    <p:sldId id="269" r:id="rId8"/>
    <p:sldId id="270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1380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826D74-1C80-4769-B4CA-2704D44CB04F}" type="datetimeFigureOut">
              <a:rPr lang="en-IN" smtClean="0"/>
              <a:t>17-07-2022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4788DA-A84D-4992-BEAF-F267F1132D9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985430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A1023-60EC-4A40-A7E2-EF94803F2A28}" type="datetime1">
              <a:rPr lang="en-US" smtClean="0"/>
              <a:t>7/17/2022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CHEMISTRY DEPTT                                                                          GC PAONTA SAHIB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E234E-30A4-4FB2-BC81-C850B80A9480}" type="datetime1">
              <a:rPr lang="en-US" smtClean="0"/>
              <a:t>7/17/2022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CHEMISTRY DEPTT                                                                          GC PAONTA SAHIB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E31B8-4E53-4F79-8750-40691F595D4C}" type="datetime1">
              <a:rPr lang="en-US" smtClean="0"/>
              <a:t>7/17/2022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CHEMISTRY DEPTT                                                                          GC PAONTA SAHIB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F763C-6031-4D5A-945B-478FF68A6B51}" type="datetime1">
              <a:rPr lang="en-US" smtClean="0"/>
              <a:t>7/17/2022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CHEMISTRY DEPTT                                                                          GC PAONTA SAHIB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49BDE-90A1-4E8E-A680-503CAFB15090}" type="datetime1">
              <a:rPr lang="en-US" smtClean="0"/>
              <a:t>7/17/2022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CHEMISTRY DEPTT                                                                          GC PAONTA SAHIB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81A08-E214-4540-B3C4-D8E4559C4F78}" type="datetime1">
              <a:rPr lang="en-US" smtClean="0"/>
              <a:t>7/17/2022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CHEMISTRY DEPTT                                                                          GC PAONTA SAHIB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0666F-3AF5-43DD-AF84-43B5803EB539}" type="datetime1">
              <a:rPr lang="en-US" smtClean="0"/>
              <a:t>7/17/2022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CHEMISTRY DEPTT                                                                          GC PAONTA SAHIB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B8CB0-73EA-443C-B81F-0B5DE6CA99FD}" type="datetime1">
              <a:rPr lang="en-US" smtClean="0"/>
              <a:t>7/17/2022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CHEMISTRY DEPTT                                                                          GC PAONTA SAHIB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2F9FF-4E53-4692-A73C-82A63538F8DE}" type="datetime1">
              <a:rPr lang="en-US" smtClean="0"/>
              <a:t>7/17/2022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CHEMISTRY DEPTT                                                                          GC PAONTA SAHIB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70BC0-EBFD-4661-8698-5E3949E8B47E}" type="datetime1">
              <a:rPr lang="en-US" smtClean="0"/>
              <a:t>7/17/2022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CHEMISTRY DEPTT                                                                          GC PAONTA SAHIB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6BC24-17C7-42AA-B87D-8BF34204E117}" type="datetime1">
              <a:rPr lang="en-US" smtClean="0"/>
              <a:t>7/17/2022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CHEMISTRY DEPTT                                                                          GC PAONTA SAHIB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0469D6-2E47-48C4-803F-918765118A45}" type="datetime1">
              <a:rPr lang="en-US" smtClean="0"/>
              <a:t>7/17/2022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CHEMISTRY DEPTT                                                                          GC PAONTA SAHIB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54058" y="76200"/>
            <a:ext cx="463588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ESSENTIAL OILS</a:t>
            </a:r>
          </a:p>
        </p:txBody>
      </p:sp>
      <p:sp>
        <p:nvSpPr>
          <p:cNvPr id="6" name="Rectangle 5"/>
          <p:cNvSpPr/>
          <p:nvPr/>
        </p:nvSpPr>
        <p:spPr>
          <a:xfrm>
            <a:off x="2819052" y="4800600"/>
            <a:ext cx="3505896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lvl="0" algn="ctr"/>
            <a:endParaRPr lang="en-US" sz="2400" b="1" dirty="0">
              <a:ln w="11430"/>
              <a:solidFill>
                <a:srgbClr val="00206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ea typeface="Calibri" pitchFamily="34" charset="0"/>
              <a:cs typeface="Times New Roman" pitchFamily="18" charset="0"/>
            </a:endParaRPr>
          </a:p>
          <a:p>
            <a:pPr algn="ctr"/>
            <a:r>
              <a:rPr lang="en-US" sz="2400" b="1" cap="none" spc="0" dirty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Department of Chemistry </a:t>
            </a:r>
          </a:p>
          <a:p>
            <a:pPr algn="ctr"/>
            <a:r>
              <a:rPr lang="en-US" sz="2400" b="1" dirty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Government College</a:t>
            </a:r>
          </a:p>
          <a:p>
            <a:pPr algn="ctr"/>
            <a:r>
              <a:rPr lang="en-US" sz="2400" b="1" cap="none" spc="0" dirty="0" err="1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Paonta</a:t>
            </a:r>
            <a:r>
              <a:rPr lang="en-US" sz="2400" b="1" cap="none" spc="0" dirty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Sahib (HP)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3203902" y="1340638"/>
            <a:ext cx="273619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800" b="1" dirty="0">
                <a:solidFill>
                  <a:srgbClr val="FF0000"/>
                </a:solidFill>
                <a:cs typeface="Times New Roman" pitchFamily="18" charset="0"/>
              </a:rPr>
              <a:t>CHEM SEC 204TH</a:t>
            </a:r>
            <a:endParaRPr lang="en-US" sz="2800" dirty="0">
              <a:solidFill>
                <a:srgbClr val="FF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5219" y="2122128"/>
            <a:ext cx="1833562" cy="1833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1B9972-810C-66FC-C1E5-87699AEFDB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CHEMISTRY DEPTT                                                                          GC PAONTA SAHIB</a:t>
            </a:r>
          </a:p>
        </p:txBody>
      </p:sp>
    </p:spTree>
    <p:extLst>
      <p:ext uri="{BB962C8B-B14F-4D97-AF65-F5344CB8AC3E}">
        <p14:creationId xmlns:p14="http://schemas.microsoft.com/office/powerpoint/2010/main" val="42538122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00400" y="157325"/>
            <a:ext cx="194745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Topics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905000" y="4696394"/>
            <a:ext cx="196383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itchFamily="2" charset="2"/>
              <a:buChar char="§"/>
            </a:pPr>
            <a:r>
              <a:rPr lang="en-US" sz="2800" b="1" dirty="0"/>
              <a:t>Sources</a:t>
            </a:r>
            <a:endParaRPr lang="en-IN" sz="2800" b="1" dirty="0"/>
          </a:p>
        </p:txBody>
      </p:sp>
      <p:sp>
        <p:nvSpPr>
          <p:cNvPr id="9" name="Rectangle 8"/>
          <p:cNvSpPr/>
          <p:nvPr/>
        </p:nvSpPr>
        <p:spPr>
          <a:xfrm>
            <a:off x="1905000" y="5774526"/>
            <a:ext cx="134684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>
              <a:buFont typeface="Wingdings" pitchFamily="2" charset="2"/>
              <a:buChar char="§"/>
            </a:pPr>
            <a:r>
              <a:rPr lang="en-US" sz="2800" b="1" dirty="0"/>
              <a:t>Uses</a:t>
            </a:r>
            <a:endParaRPr lang="en-IN" sz="2800" dirty="0"/>
          </a:p>
        </p:txBody>
      </p:sp>
      <p:sp>
        <p:nvSpPr>
          <p:cNvPr id="10" name="Rectangle 9"/>
          <p:cNvSpPr/>
          <p:nvPr/>
        </p:nvSpPr>
        <p:spPr>
          <a:xfrm>
            <a:off x="473455" y="2086446"/>
            <a:ext cx="214193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>
              <a:buFont typeface="Wingdings" pitchFamily="2" charset="2"/>
              <a:buChar char="Ø"/>
            </a:pPr>
            <a:r>
              <a:rPr lang="en-US" sz="2800" b="1" dirty="0"/>
              <a:t>CIVETONE</a:t>
            </a:r>
            <a:endParaRPr lang="en-IN" sz="2800" dirty="0"/>
          </a:p>
        </p:txBody>
      </p:sp>
      <p:sp>
        <p:nvSpPr>
          <p:cNvPr id="11" name="Rectangle 10"/>
          <p:cNvSpPr/>
          <p:nvPr/>
        </p:nvSpPr>
        <p:spPr>
          <a:xfrm>
            <a:off x="1905000" y="3618261"/>
            <a:ext cx="392767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>
              <a:buFont typeface="Wingdings" pitchFamily="2" charset="2"/>
              <a:buChar char="§"/>
            </a:pPr>
            <a:r>
              <a:rPr lang="en-US" sz="2800" b="1" dirty="0"/>
              <a:t>Chemical constituents</a:t>
            </a:r>
            <a:endParaRPr lang="en-IN" sz="2800" dirty="0"/>
          </a:p>
        </p:txBody>
      </p:sp>
      <p:sp>
        <p:nvSpPr>
          <p:cNvPr id="12" name="Rectangle 11"/>
          <p:cNvSpPr/>
          <p:nvPr/>
        </p:nvSpPr>
        <p:spPr>
          <a:xfrm>
            <a:off x="473455" y="1223757"/>
            <a:ext cx="196733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800" b="1" dirty="0"/>
              <a:t>JASMINE</a:t>
            </a:r>
            <a:endParaRPr lang="en-IN" sz="2800" dirty="0"/>
          </a:p>
        </p:txBody>
      </p:sp>
      <p:sp>
        <p:nvSpPr>
          <p:cNvPr id="13" name="Rectangle 12"/>
          <p:cNvSpPr/>
          <p:nvPr/>
        </p:nvSpPr>
        <p:spPr>
          <a:xfrm>
            <a:off x="508091" y="2895600"/>
            <a:ext cx="220663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>
              <a:buFont typeface="Wingdings" pitchFamily="2" charset="2"/>
              <a:buChar char="Ø"/>
            </a:pPr>
            <a:r>
              <a:rPr lang="en-US" sz="2800" b="1" dirty="0"/>
              <a:t>MUSCONE</a:t>
            </a:r>
            <a:endParaRPr lang="en-IN" sz="280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0984D94-2C2D-1199-11B4-4ED891C1B1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CHEMISTRY DEPTT                                                                          GC PAONTA SAHIB</a:t>
            </a:r>
          </a:p>
        </p:txBody>
      </p:sp>
    </p:spTree>
    <p:extLst>
      <p:ext uri="{BB962C8B-B14F-4D97-AF65-F5344CB8AC3E}">
        <p14:creationId xmlns:p14="http://schemas.microsoft.com/office/powerpoint/2010/main" val="32063948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966706" y="0"/>
            <a:ext cx="12105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en-US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JASMINE</a:t>
            </a:r>
            <a:endParaRPr lang="en-IN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369333"/>
            <a:ext cx="9144000" cy="34842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dirty="0">
                <a:latin typeface="Arial" pitchFamily="34" charset="0"/>
                <a:cs typeface="Arial" pitchFamily="34" charset="0"/>
              </a:rPr>
              <a:t>It is an organic compound, which is a volatile component of Jasmine flower oil. It is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colourless</a:t>
            </a:r>
            <a:r>
              <a:rPr lang="en-US" dirty="0">
                <a:latin typeface="Arial" pitchFamily="34" charset="0"/>
                <a:cs typeface="Arial" pitchFamily="34" charset="0"/>
              </a:rPr>
              <a:t> to pale yellow liquid. This compound exists in two isomeric forms</a:t>
            </a:r>
            <a:r>
              <a:rPr lang="en-US" i="1" dirty="0">
                <a:latin typeface="Arial" pitchFamily="34" charset="0"/>
                <a:cs typeface="Arial" pitchFamily="34" charset="0"/>
              </a:rPr>
              <a:t> i.e. </a:t>
            </a:r>
            <a:r>
              <a:rPr lang="en-US" i="1" dirty="0" err="1">
                <a:latin typeface="Arial" pitchFamily="34" charset="0"/>
                <a:cs typeface="Arial" pitchFamily="34" charset="0"/>
              </a:rPr>
              <a:t>cis</a:t>
            </a:r>
            <a:r>
              <a:rPr lang="en-US" i="1" dirty="0">
                <a:latin typeface="Arial" pitchFamily="34" charset="0"/>
                <a:cs typeface="Arial" pitchFamily="34" charset="0"/>
              </a:rPr>
              <a:t>-form</a:t>
            </a:r>
            <a:r>
              <a:rPr lang="en-US" dirty="0">
                <a:latin typeface="Arial" pitchFamily="34" charset="0"/>
                <a:cs typeface="Arial" pitchFamily="34" charset="0"/>
              </a:rPr>
              <a:t> and </a:t>
            </a:r>
            <a:r>
              <a:rPr lang="en-US" i="1" dirty="0">
                <a:latin typeface="Arial" pitchFamily="34" charset="0"/>
                <a:cs typeface="Arial" pitchFamily="34" charset="0"/>
              </a:rPr>
              <a:t>trans-form.</a:t>
            </a:r>
            <a:r>
              <a:rPr lang="en-US" dirty="0">
                <a:latin typeface="Arial" pitchFamily="34" charset="0"/>
                <a:cs typeface="Arial" pitchFamily="34" charset="0"/>
              </a:rPr>
              <a:t> In natural compound, </a:t>
            </a:r>
            <a:r>
              <a:rPr lang="en-US" i="1" dirty="0" err="1">
                <a:latin typeface="Arial" pitchFamily="34" charset="0"/>
                <a:cs typeface="Arial" pitchFamily="34" charset="0"/>
              </a:rPr>
              <a:t>cis</a:t>
            </a:r>
            <a:r>
              <a:rPr lang="en-US" i="1" dirty="0">
                <a:latin typeface="Arial" pitchFamily="34" charset="0"/>
                <a:cs typeface="Arial" pitchFamily="34" charset="0"/>
              </a:rPr>
              <a:t>-</a:t>
            </a:r>
            <a:r>
              <a:rPr lang="en-US" dirty="0">
                <a:latin typeface="Arial" pitchFamily="34" charset="0"/>
                <a:cs typeface="Arial" pitchFamily="34" charset="0"/>
              </a:rPr>
              <a:t>form is present only whereas in synthetic Jasmine, both </a:t>
            </a:r>
            <a:r>
              <a:rPr lang="en-US" i="1" dirty="0" err="1">
                <a:latin typeface="Arial" pitchFamily="34" charset="0"/>
                <a:cs typeface="Arial" pitchFamily="34" charset="0"/>
              </a:rPr>
              <a:t>cis</a:t>
            </a:r>
            <a:r>
              <a:rPr lang="en-US" i="1" dirty="0">
                <a:latin typeface="Arial" pitchFamily="34" charset="0"/>
                <a:cs typeface="Arial" pitchFamily="34" charset="0"/>
              </a:rPr>
              <a:t>- </a:t>
            </a:r>
            <a:r>
              <a:rPr lang="en-US" dirty="0">
                <a:latin typeface="Arial" pitchFamily="34" charset="0"/>
                <a:cs typeface="Arial" pitchFamily="34" charset="0"/>
              </a:rPr>
              <a:t>and </a:t>
            </a:r>
            <a:r>
              <a:rPr lang="en-US" i="1" dirty="0">
                <a:latin typeface="Arial" pitchFamily="34" charset="0"/>
                <a:cs typeface="Arial" pitchFamily="34" charset="0"/>
              </a:rPr>
              <a:t>trans</a:t>
            </a:r>
            <a:r>
              <a:rPr lang="en-US" dirty="0">
                <a:latin typeface="Arial" pitchFamily="34" charset="0"/>
                <a:cs typeface="Arial" pitchFamily="34" charset="0"/>
              </a:rPr>
              <a:t>-forms co-exist.</a:t>
            </a:r>
            <a:endParaRPr lang="en-IN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2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b="1" dirty="0">
                <a:latin typeface="Arial" pitchFamily="34" charset="0"/>
                <a:cs typeface="Arial" pitchFamily="34" charset="0"/>
              </a:rPr>
              <a:t>Chemical Composition:</a:t>
            </a:r>
            <a:r>
              <a:rPr lang="en-US" dirty="0">
                <a:latin typeface="Arial" pitchFamily="34" charset="0"/>
                <a:cs typeface="Arial" pitchFamily="34" charset="0"/>
              </a:rPr>
              <a:t> The compound exists as two geometrical isomers as shown below have similar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odour</a:t>
            </a:r>
            <a:r>
              <a:rPr lang="en-US" dirty="0">
                <a:latin typeface="Arial" pitchFamily="34" charset="0"/>
                <a:cs typeface="Arial" pitchFamily="34" charset="0"/>
              </a:rPr>
              <a:t> and chemical properties</a:t>
            </a:r>
            <a:endParaRPr lang="en-IN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3" descr="C:\Users\Sunil Choudhary\AppData\Local\Microsoft\Windows\INetCache\Content.Word\CamScanner 10-06-2020 06.42.21_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5765" y="4267200"/>
            <a:ext cx="7032470" cy="158940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8FBE4F-4A08-5749-0920-E6C0D5F260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CHEMISTRY DEPTT                                                                          GC PAONTA SAHIB</a:t>
            </a:r>
          </a:p>
        </p:txBody>
      </p:sp>
    </p:spTree>
    <p:extLst>
      <p:ext uri="{BB962C8B-B14F-4D97-AF65-F5344CB8AC3E}">
        <p14:creationId xmlns:p14="http://schemas.microsoft.com/office/powerpoint/2010/main" val="30194748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381000"/>
            <a:ext cx="9144000" cy="557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Sources:</a:t>
            </a:r>
            <a:r>
              <a:rPr lang="en-US" sz="2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algn="just">
              <a:lnSpc>
                <a:spcPct val="2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dirty="0">
                <a:latin typeface="Arial" pitchFamily="34" charset="0"/>
                <a:cs typeface="Arial" pitchFamily="34" charset="0"/>
              </a:rPr>
              <a:t>Jasmine is produced by some plants by metabolism of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jasmonic</a:t>
            </a:r>
            <a:r>
              <a:rPr lang="en-US" dirty="0">
                <a:latin typeface="Arial" pitchFamily="34" charset="0"/>
                <a:cs typeface="Arial" pitchFamily="34" charset="0"/>
              </a:rPr>
              <a:t> acid, via- decarboxylation. However, it is usually extracted for oils of Jasmine flower.</a:t>
            </a:r>
            <a:endParaRPr lang="en-IN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2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USES </a:t>
            </a:r>
            <a:endParaRPr lang="en-IN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285750" lvl="0" indent="-285750" algn="just">
              <a:lnSpc>
                <a:spcPct val="200000"/>
              </a:lnSpc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q"/>
            </a:pPr>
            <a:r>
              <a:rPr lang="en-US" dirty="0" err="1">
                <a:latin typeface="Arial" pitchFamily="34" charset="0"/>
                <a:cs typeface="Arial" pitchFamily="34" charset="0"/>
              </a:rPr>
              <a:t>Jasmone</a:t>
            </a:r>
            <a:r>
              <a:rPr lang="en-US" dirty="0">
                <a:latin typeface="Arial" pitchFamily="34" charset="0"/>
                <a:cs typeface="Arial" pitchFamily="34" charset="0"/>
              </a:rPr>
              <a:t> is primarily used in perfumes and cosmetics.</a:t>
            </a:r>
            <a:endParaRPr lang="en-IN" dirty="0">
              <a:latin typeface="Arial" pitchFamily="34" charset="0"/>
              <a:cs typeface="Arial" pitchFamily="34" charset="0"/>
            </a:endParaRPr>
          </a:p>
          <a:p>
            <a:pPr marL="285750" lvl="0" indent="-285750" algn="just">
              <a:lnSpc>
                <a:spcPct val="200000"/>
              </a:lnSpc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q"/>
            </a:pPr>
            <a:r>
              <a:rPr lang="en-US" i="1" dirty="0" err="1">
                <a:latin typeface="Arial" pitchFamily="34" charset="0"/>
                <a:cs typeface="Arial" pitchFamily="34" charset="0"/>
              </a:rPr>
              <a:t>Cis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-Jasmone</a:t>
            </a:r>
            <a:r>
              <a:rPr lang="en-US" dirty="0">
                <a:latin typeface="Arial" pitchFamily="34" charset="0"/>
                <a:cs typeface="Arial" pitchFamily="34" charset="0"/>
              </a:rPr>
              <a:t> is used in the creation of high quality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florals</a:t>
            </a:r>
            <a:r>
              <a:rPr lang="en-US" dirty="0">
                <a:latin typeface="Arial" pitchFamily="34" charset="0"/>
                <a:cs typeface="Arial" pitchFamily="34" charset="0"/>
              </a:rPr>
              <a:t> like jasmine and tube rose.</a:t>
            </a:r>
            <a:endParaRPr lang="en-IN" dirty="0">
              <a:latin typeface="Arial" pitchFamily="34" charset="0"/>
              <a:cs typeface="Arial" pitchFamily="34" charset="0"/>
            </a:endParaRPr>
          </a:p>
          <a:p>
            <a:pPr marL="285750" lvl="0" indent="-285750" algn="just">
              <a:lnSpc>
                <a:spcPct val="200000"/>
              </a:lnSpc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q"/>
            </a:pPr>
            <a:r>
              <a:rPr lang="en-US" dirty="0">
                <a:latin typeface="Arial" pitchFamily="34" charset="0"/>
                <a:cs typeface="Arial" pitchFamily="34" charset="0"/>
              </a:rPr>
              <a:t>It is used in reconstitution of synthetic essential oils.</a:t>
            </a:r>
            <a:endParaRPr lang="en-IN" dirty="0">
              <a:latin typeface="Arial" pitchFamily="34" charset="0"/>
              <a:cs typeface="Arial" pitchFamily="34" charset="0"/>
            </a:endParaRPr>
          </a:p>
          <a:p>
            <a:pPr marL="285750" lvl="0" indent="-285750" algn="just">
              <a:lnSpc>
                <a:spcPct val="200000"/>
              </a:lnSpc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q"/>
            </a:pPr>
            <a:r>
              <a:rPr lang="en-US" dirty="0">
                <a:latin typeface="Arial" pitchFamily="34" charset="0"/>
                <a:cs typeface="Arial" pitchFamily="34" charset="0"/>
              </a:rPr>
              <a:t>Because of its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odour</a:t>
            </a:r>
            <a:r>
              <a:rPr lang="en-US" dirty="0">
                <a:latin typeface="Arial" pitchFamily="34" charset="0"/>
                <a:cs typeface="Arial" pitchFamily="34" charset="0"/>
              </a:rPr>
              <a:t>, it can he used as insect repellant for different insect species.</a:t>
            </a:r>
            <a:endParaRPr lang="en-IN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51061F3-52DC-8328-9A4A-F4FF915842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CHEMISTRY DEPTT                                                                          GC PAONTA SAHIB</a:t>
            </a:r>
          </a:p>
        </p:txBody>
      </p:sp>
    </p:spTree>
    <p:extLst>
      <p:ext uri="{BB962C8B-B14F-4D97-AF65-F5344CB8AC3E}">
        <p14:creationId xmlns:p14="http://schemas.microsoft.com/office/powerpoint/2010/main" val="16430085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25546" y="0"/>
            <a:ext cx="149290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en-US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CIVETONE</a:t>
            </a:r>
            <a:endParaRPr lang="en-IN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381000"/>
            <a:ext cx="9144000" cy="40382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dirty="0">
                <a:latin typeface="Arial" pitchFamily="34" charset="0"/>
                <a:cs typeface="Arial" pitchFamily="34" charset="0"/>
              </a:rPr>
              <a:t>It is a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macrocyclic</a:t>
            </a:r>
            <a:r>
              <a:rPr lang="en-US" dirty="0">
                <a:latin typeface="Arial" pitchFamily="34" charset="0"/>
                <a:cs typeface="Arial" pitchFamily="34" charset="0"/>
              </a:rPr>
              <a:t> organic compound which has a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keto</a:t>
            </a:r>
            <a:r>
              <a:rPr lang="en-US" dirty="0">
                <a:latin typeface="Arial" pitchFamily="34" charset="0"/>
                <a:cs typeface="Arial" pitchFamily="34" charset="0"/>
              </a:rPr>
              <a:t> group on it. It is the principal odoriferous compound found in musk. It is a pheromone sourced from the African civet. It has strong musky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odour</a:t>
            </a:r>
            <a:r>
              <a:rPr lang="en-US" dirty="0">
                <a:latin typeface="Arial" pitchFamily="34" charset="0"/>
                <a:cs typeface="Arial" pitchFamily="34" charset="0"/>
              </a:rPr>
              <a:t> which becomes pleasant upon distillation. It can also be synthesized from palm oil.</a:t>
            </a:r>
          </a:p>
          <a:p>
            <a:pPr algn="just">
              <a:lnSpc>
                <a:spcPct val="2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b="1" dirty="0">
                <a:latin typeface="Arial" pitchFamily="34" charset="0"/>
                <a:cs typeface="Arial" pitchFamily="34" charset="0"/>
              </a:rPr>
              <a:t>Chemical properties:</a:t>
            </a:r>
            <a:r>
              <a:rPr lang="en-US" dirty="0">
                <a:latin typeface="Arial" pitchFamily="34" charset="0"/>
                <a:cs typeface="Arial" pitchFamily="34" charset="0"/>
              </a:rPr>
              <a:t> Chemically, it is a ketone and has large molecular mass. It has a seventeen membered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macrocyclic</a:t>
            </a:r>
            <a:r>
              <a:rPr lang="en-US" dirty="0">
                <a:latin typeface="Arial" pitchFamily="34" charset="0"/>
                <a:cs typeface="Arial" pitchFamily="34" charset="0"/>
              </a:rPr>
              <a:t> ring and a double bond in it. The structural formula of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civetone</a:t>
            </a:r>
            <a:r>
              <a:rPr lang="en-US" dirty="0">
                <a:latin typeface="Arial" pitchFamily="34" charset="0"/>
                <a:cs typeface="Arial" pitchFamily="34" charset="0"/>
              </a:rPr>
              <a:t> is as given above:</a:t>
            </a:r>
            <a:endParaRPr lang="en-IN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4" descr="C:\Users\Sunil Choudhary\AppData\Local\Microsoft\Windows\INetCache\Content.Word\CamScanner 10-06-2020 06.42.21_2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0474" y="4343400"/>
            <a:ext cx="1914525" cy="245736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0BDD03A-6166-852F-4CC1-EFF6FB6A20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CHEMISTRY DEPTT                                                                          GC PAONTA SAHIB</a:t>
            </a:r>
          </a:p>
        </p:txBody>
      </p:sp>
    </p:spTree>
    <p:extLst>
      <p:ext uri="{BB962C8B-B14F-4D97-AF65-F5344CB8AC3E}">
        <p14:creationId xmlns:p14="http://schemas.microsoft.com/office/powerpoint/2010/main" val="14747605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228600" y="685800"/>
            <a:ext cx="876300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400" b="1" dirty="0">
                <a:latin typeface="Arial" pitchFamily="34" charset="0"/>
                <a:cs typeface="Arial" pitchFamily="34" charset="0"/>
              </a:rPr>
              <a:t>USES</a:t>
            </a:r>
            <a:endParaRPr lang="en-IN" sz="2400" dirty="0">
              <a:latin typeface="Arial" pitchFamily="34" charset="0"/>
              <a:cs typeface="Arial" pitchFamily="34" charset="0"/>
            </a:endParaRPr>
          </a:p>
          <a:p>
            <a:pPr marL="342900" lvl="0" indent="-342900" algn="just">
              <a:lnSpc>
                <a:spcPct val="200000"/>
              </a:lnSpc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q"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It is used as a perfume fixture and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flavour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.</a:t>
            </a:r>
            <a:endParaRPr lang="en-IN" sz="2400" dirty="0">
              <a:latin typeface="Arial" pitchFamily="34" charset="0"/>
              <a:cs typeface="Arial" pitchFamily="34" charset="0"/>
            </a:endParaRPr>
          </a:p>
          <a:p>
            <a:pPr marL="342900" lvl="0" indent="-342900" algn="just">
              <a:lnSpc>
                <a:spcPct val="200000"/>
              </a:lnSpc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q"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It is used to attract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jaguaros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to camera trap.</a:t>
            </a:r>
            <a:endParaRPr lang="en-IN" sz="2400" dirty="0">
              <a:latin typeface="Arial" pitchFamily="34" charset="0"/>
              <a:cs typeface="Arial" pitchFamily="34" charset="0"/>
            </a:endParaRPr>
          </a:p>
          <a:p>
            <a:pPr marL="342900" lvl="0" indent="-342900" algn="just">
              <a:lnSpc>
                <a:spcPct val="200000"/>
              </a:lnSpc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q"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It boosts energy level in the body, improve mood and enhances sleep.</a:t>
            </a:r>
            <a:endParaRPr lang="en-IN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CF74BA9-7A67-6BAE-9EA9-E020346D98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CHEMISTRY DEPTT                                                                          GC PAONTA SAHIB</a:t>
            </a:r>
          </a:p>
        </p:txBody>
      </p:sp>
    </p:spTree>
    <p:extLst>
      <p:ext uri="{BB962C8B-B14F-4D97-AF65-F5344CB8AC3E}">
        <p14:creationId xmlns:p14="http://schemas.microsoft.com/office/powerpoint/2010/main" val="22585196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3823237" y="30079"/>
            <a:ext cx="149752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en-US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MUSCONE</a:t>
            </a:r>
            <a:endParaRPr lang="en-IN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533400"/>
            <a:ext cx="9144000" cy="34842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dirty="0">
                <a:latin typeface="Arial" pitchFamily="34" charset="0"/>
                <a:cs typeface="Arial" pitchFamily="34" charset="0"/>
              </a:rPr>
              <a:t>It is an organic compound present in musk which is obtained from musk deer. It is oily liquid and is primary contributor to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odour</a:t>
            </a:r>
            <a:r>
              <a:rPr lang="en-US" dirty="0">
                <a:latin typeface="Arial" pitchFamily="34" charset="0"/>
                <a:cs typeface="Arial" pitchFamily="34" charset="0"/>
              </a:rPr>
              <a:t> of musk. It has characteristic smell of being "Musky".</a:t>
            </a:r>
            <a:endParaRPr lang="en-IN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2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b="1" dirty="0">
                <a:latin typeface="Arial" pitchFamily="34" charset="0"/>
                <a:cs typeface="Arial" pitchFamily="34" charset="0"/>
              </a:rPr>
              <a:t>Chemical Composition: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Muscone</a:t>
            </a:r>
            <a:r>
              <a:rPr lang="en-US" dirty="0">
                <a:latin typeface="Arial" pitchFamily="34" charset="0"/>
                <a:cs typeface="Arial" pitchFamily="34" charset="0"/>
              </a:rPr>
              <a:t> obtained from musk deer is a macromolecule, which has 15-membered ring structure with a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keto</a:t>
            </a:r>
            <a:r>
              <a:rPr lang="en-US" dirty="0">
                <a:latin typeface="Arial" pitchFamily="34" charset="0"/>
                <a:cs typeface="Arial" pitchFamily="34" charset="0"/>
              </a:rPr>
              <a:t> group and a methyl group on it. The structural formula of compound is as given below:</a:t>
            </a:r>
            <a:endParaRPr lang="en-IN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1659" y="4329758"/>
            <a:ext cx="3700682" cy="19948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54B46A-8B45-EC48-539E-5198563F19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CHEMISTRY DEPTT                                                                          GC PAONTA SAHIB</a:t>
            </a:r>
          </a:p>
        </p:txBody>
      </p:sp>
    </p:spTree>
    <p:extLst>
      <p:ext uri="{BB962C8B-B14F-4D97-AF65-F5344CB8AC3E}">
        <p14:creationId xmlns:p14="http://schemas.microsoft.com/office/powerpoint/2010/main" val="34771896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0" y="112643"/>
            <a:ext cx="8991600" cy="63094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Natural Source and Synthesis</a:t>
            </a:r>
            <a:endParaRPr lang="en-IN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dirty="0">
                <a:latin typeface="Arial" pitchFamily="34" charset="0"/>
                <a:cs typeface="Arial" pitchFamily="34" charset="0"/>
              </a:rPr>
              <a:t>Natural source of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Muscone</a:t>
            </a:r>
            <a:r>
              <a:rPr lang="en-US" dirty="0">
                <a:latin typeface="Arial" pitchFamily="34" charset="0"/>
                <a:cs typeface="Arial" pitchFamily="34" charset="0"/>
              </a:rPr>
              <a:t> is musk deer, but it involves killing of this endangered species.</a:t>
            </a:r>
            <a:endParaRPr lang="en-IN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dirty="0">
                <a:latin typeface="Arial" pitchFamily="34" charset="0"/>
                <a:cs typeface="Arial" pitchFamily="34" charset="0"/>
              </a:rPr>
              <a:t>Therefore, all the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muscone</a:t>
            </a:r>
            <a:r>
              <a:rPr lang="en-US" dirty="0">
                <a:latin typeface="Arial" pitchFamily="34" charset="0"/>
                <a:cs typeface="Arial" pitchFamily="34" charset="0"/>
              </a:rPr>
              <a:t> used in perfume industry is synthetic or man-made. The man made or synthetic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muscone</a:t>
            </a:r>
            <a:r>
              <a:rPr lang="en-US" dirty="0">
                <a:latin typeface="Arial" pitchFamily="34" charset="0"/>
                <a:cs typeface="Arial" pitchFamily="34" charset="0"/>
              </a:rPr>
              <a:t> is called as "asymmetric synthesis of (-)-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muscone</a:t>
            </a:r>
            <a:r>
              <a:rPr lang="en-US" dirty="0">
                <a:latin typeface="Arial" pitchFamily="34" charset="0"/>
                <a:cs typeface="Arial" pitchFamily="34" charset="0"/>
              </a:rPr>
              <a:t>. It begins with commercially available (-)+citronellal and forms the 15-membered ring via ring closing metathesis.</a:t>
            </a:r>
            <a:endParaRPr lang="en-IN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USES</a:t>
            </a:r>
            <a:endParaRPr lang="en-IN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285750" lvl="0" indent="-28575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q"/>
            </a:pPr>
            <a:r>
              <a:rPr lang="en-US" dirty="0">
                <a:latin typeface="Arial" pitchFamily="34" charset="0"/>
                <a:cs typeface="Arial" pitchFamily="34" charset="0"/>
              </a:rPr>
              <a:t>Because of its unique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odour</a:t>
            </a:r>
            <a:r>
              <a:rPr lang="en-US" dirty="0">
                <a:latin typeface="Arial" pitchFamily="34" charset="0"/>
                <a:cs typeface="Arial" pitchFamily="34" charset="0"/>
              </a:rPr>
              <a:t>, it has been an important component of perfume industry. The perfumes with Musky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odour</a:t>
            </a:r>
            <a:r>
              <a:rPr lang="en-US" dirty="0">
                <a:latin typeface="Arial" pitchFamily="34" charset="0"/>
                <a:cs typeface="Arial" pitchFamily="34" charset="0"/>
              </a:rPr>
              <a:t> are among the most expensive perfumes and used all over the world.</a:t>
            </a:r>
            <a:endParaRPr lang="en-IN" dirty="0">
              <a:latin typeface="Arial" pitchFamily="34" charset="0"/>
              <a:cs typeface="Arial" pitchFamily="34" charset="0"/>
            </a:endParaRPr>
          </a:p>
          <a:p>
            <a:pPr marL="285750" lvl="0" indent="-28575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q"/>
            </a:pPr>
            <a:r>
              <a:rPr lang="en-US" dirty="0">
                <a:latin typeface="Arial" pitchFamily="34" charset="0"/>
                <a:cs typeface="Arial" pitchFamily="34" charset="0"/>
              </a:rPr>
              <a:t>It has shown a beneficial effect on the patients suffering from angina with a therapeutic effect comparable with that observed in nitroglycerine.</a:t>
            </a:r>
            <a:endParaRPr lang="en-IN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8CDB449-DA5C-B6ED-EE6F-1FD551B496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CHEMISTRY DEPTT                                                                          GC PAONTA SAHIB</a:t>
            </a:r>
          </a:p>
        </p:txBody>
      </p:sp>
    </p:spTree>
    <p:extLst>
      <p:ext uri="{BB962C8B-B14F-4D97-AF65-F5344CB8AC3E}">
        <p14:creationId xmlns:p14="http://schemas.microsoft.com/office/powerpoint/2010/main" val="38976712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Sunil Choudhary\Desktop\0914_thank_you_note_with_blue_pen_on_white_background_stock_photo_Slide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838200"/>
            <a:ext cx="6553200" cy="4914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5C96FF7-FB97-A84E-D87A-9DB1E659B4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CHEMISTRY DEPTT                                                                          GC PAONTA SAHIB</a:t>
            </a:r>
          </a:p>
        </p:txBody>
      </p:sp>
    </p:spTree>
    <p:extLst>
      <p:ext uri="{BB962C8B-B14F-4D97-AF65-F5344CB8AC3E}">
        <p14:creationId xmlns:p14="http://schemas.microsoft.com/office/powerpoint/2010/main" val="15252560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2112</TotalTime>
  <Words>568</Words>
  <Application>Microsoft Office PowerPoint</Application>
  <PresentationFormat>On-screen Show (4:3)</PresentationFormat>
  <Paragraphs>57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Sunil Choudhary</dc:creator>
  <cp:lastModifiedBy>amitajoshi1231@outlook.com</cp:lastModifiedBy>
  <cp:revision>33</cp:revision>
  <dcterms:created xsi:type="dcterms:W3CDTF">2006-08-16T00:00:00Z</dcterms:created>
  <dcterms:modified xsi:type="dcterms:W3CDTF">2022-07-17T09:59:08Z</dcterms:modified>
</cp:coreProperties>
</file>